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2E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52" autoAdjust="0"/>
  </p:normalViewPr>
  <p:slideViewPr>
    <p:cSldViewPr>
      <p:cViewPr varScale="1">
        <p:scale>
          <a:sx n="155" d="100"/>
          <a:sy n="155" d="100"/>
        </p:scale>
        <p:origin x="22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A188-0E36-4084-B6C8-38A0CFFEF418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BAB0-2CEA-40E4-A1B9-36D6AAA4F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19672" y="3717032"/>
            <a:ext cx="7437512" cy="1656184"/>
          </a:xfrm>
          <a:prstGeom prst="rect">
            <a:avLst/>
          </a:prstGeom>
        </p:spPr>
        <p:txBody>
          <a:bodyPr anchor="t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600199"/>
            <a:ext cx="8229600" cy="2253151"/>
          </a:xfrm>
        </p:spPr>
        <p:txBody>
          <a:bodyPr/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" y="3752850"/>
            <a:ext cx="1596300" cy="1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5425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118144" cy="1070992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lvl1pPr eaLnBrk="1" hangingPunct="1">
              <a:defRPr sz="1600" dirty="0" err="1" smtClean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80450" y="6553200"/>
            <a:ext cx="539750" cy="4191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7526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7526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76200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82400" y="6559305"/>
            <a:ext cx="539750" cy="3810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ES" altLang="en-US" dirty="0" err="1"/>
              <a:t>Mumma</a:t>
            </a:r>
            <a:r>
              <a:rPr lang="es-ES" altLang="en-US" dirty="0"/>
              <a:t> Radar </a:t>
            </a:r>
            <a:r>
              <a:rPr lang="en-US" altLang="en-US" noProof="0" dirty="0"/>
              <a:t>Laboratory</a:t>
            </a:r>
            <a:r>
              <a:rPr lang="es-ES" altLang="en-US" dirty="0"/>
              <a:t> </a:t>
            </a:r>
            <a:r>
              <a:rPr lang="es-ES" altLang="en-US" sz="2000" dirty="0"/>
              <a:t>         </a:t>
            </a:r>
            <a:r>
              <a:rPr lang="es-ES" altLang="en-US" dirty="0"/>
              <a:t>www.radarlab.udayton.edu</a:t>
            </a:r>
            <a:r>
              <a:rPr lang="es-ES" altLang="en-US" sz="2000" dirty="0"/>
              <a:t>          </a:t>
            </a:r>
            <a:r>
              <a:rPr lang="es-ES" altLang="en-US" dirty="0"/>
              <a:t>radarlab@udayton.edu </a:t>
            </a:r>
            <a:endParaRPr lang="es-E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5" r:id="rId4"/>
    <p:sldLayoutId id="2147483662" r:id="rId5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 panose="020405030504060302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>
          <a:xfrm>
            <a:off x="1619250" y="3716338"/>
            <a:ext cx="7437438" cy="1657350"/>
          </a:xfrm>
        </p:spPr>
        <p:txBody>
          <a:bodyPr/>
          <a:lstStyle/>
          <a:p>
            <a:pPr algn="ctr"/>
            <a:r>
              <a:rPr lang="en-US" altLang="en-US" dirty="0"/>
              <a:t>Comprehensive VHDL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000" dirty="0"/>
              <a:t>Hamdi Abdelbagi</a:t>
            </a:r>
            <a:br>
              <a:rPr lang="en-US" altLang="en-US" sz="2000" dirty="0"/>
            </a:br>
            <a:r>
              <a:rPr lang="en-US" sz="2000" dirty="0"/>
              <a:t>Phone: (937) 830-7761 </a:t>
            </a:r>
            <a:br>
              <a:rPr lang="en-US" sz="2000" dirty="0"/>
            </a:br>
            <a:r>
              <a:rPr lang="en-US" sz="2000" dirty="0"/>
              <a:t>Email: </a:t>
            </a:r>
            <a:r>
              <a:rPr lang="en-US" sz="2000" dirty="0" smtClean="0"/>
              <a:t>abdelbagih1@udayton.edu</a:t>
            </a:r>
            <a:r>
              <a:rPr lang="en-US" sz="2000" dirty="0"/>
              <a:t/>
            </a:r>
            <a:br>
              <a:rPr lang="en-US" sz="2000" dirty="0"/>
            </a:b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Values to Text Strings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52513"/>
            <a:ext cx="7225437" cy="534828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7540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Conversion Functions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73114"/>
            <a:ext cx="8403762" cy="51276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878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Memories with TEXTIO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021" y="1143000"/>
            <a:ext cx="6717957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04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Bodies or “FLI”  or “VHPI”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819" y="1066800"/>
            <a:ext cx="7642561" cy="5334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8140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The Foreign Bodies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9498"/>
            <a:ext cx="8229600" cy="480636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868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 smtClean="0"/>
              <a:t>Text-Based </a:t>
            </a:r>
            <a:r>
              <a:rPr lang="en-US" dirty="0" err="1" smtClean="0"/>
              <a:t>Testbenches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use of text file and function </a:t>
            </a:r>
          </a:p>
          <a:p>
            <a:pPr marL="40005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for complex test benches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Assert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Opening and Closing files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between VHDL types and txt files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Simulation results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Foreign bodies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57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sz="1800" dirty="0" smtClean="0"/>
              <a:t>Typically used to generate a text message when something is wrong</a:t>
            </a:r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6" y="2133600"/>
            <a:ext cx="8301648" cy="615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19400"/>
            <a:ext cx="6609068" cy="35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2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 Example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19200"/>
            <a:ext cx="7496961" cy="516279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038600" y="4343400"/>
            <a:ext cx="76200" cy="1524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36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Severity Level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401" y="1219200"/>
            <a:ext cx="7271187" cy="5105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9158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and Closing Files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143000"/>
            <a:ext cx="7422524" cy="5181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9434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48064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solidFill>
                  <a:srgbClr val="404247"/>
                </a:solidFill>
                <a:latin typeface="inherit"/>
              </a:rPr>
              <a:t>if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inherit"/>
              </a:rPr>
              <a:t>i_rstb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=</a:t>
            </a:r>
            <a:r>
              <a:rPr lang="en-US" sz="1400" dirty="0">
                <a:solidFill>
                  <a:srgbClr val="2D47E6"/>
                </a:solidFill>
                <a:latin typeface="inherit"/>
              </a:rPr>
              <a:t>'0'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400" b="1" dirty="0" smtClean="0">
                <a:solidFill>
                  <a:srgbClr val="066DA1"/>
                </a:solidFill>
                <a:latin typeface="inherit"/>
              </a:rPr>
              <a:t>then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66DA1"/>
                </a:solidFill>
                <a:latin typeface="inherit"/>
              </a:rPr>
              <a:t>………..</a:t>
            </a:r>
            <a:endParaRPr lang="en-US" sz="1400" dirty="0">
              <a:solidFill>
                <a:srgbClr val="000000"/>
              </a:solidFill>
              <a:latin typeface="inheri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888888"/>
                </a:solidFill>
                <a:latin typeface="inherit"/>
              </a:rPr>
              <a:t>------------------------------------</a:t>
            </a:r>
            <a:endParaRPr lang="en-US" sz="1400" dirty="0">
              <a:solidFill>
                <a:srgbClr val="000000"/>
              </a:solidFill>
              <a:latin typeface="Source Code Pro"/>
            </a:endParaRP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66DA1"/>
                </a:solidFill>
                <a:latin typeface="inherit"/>
              </a:rPr>
              <a:t>Elsif</a:t>
            </a:r>
            <a:r>
              <a:rPr lang="en-US" sz="1400" b="1" dirty="0" smtClean="0">
                <a:solidFill>
                  <a:srgbClr val="066DA1"/>
                </a:solidFill>
                <a:latin typeface="inherit"/>
              </a:rPr>
              <a:t> </a:t>
            </a:r>
            <a:r>
              <a:rPr lang="en-US" sz="1400" dirty="0" smtClean="0">
                <a:solidFill>
                  <a:srgbClr val="444444"/>
                </a:solidFill>
                <a:latin typeface="inherit"/>
              </a:rPr>
              <a:t>(</a:t>
            </a:r>
            <a:r>
              <a:rPr lang="en-US" sz="1400" b="1" dirty="0" err="1" smtClean="0">
                <a:solidFill>
                  <a:srgbClr val="404247"/>
                </a:solidFill>
                <a:latin typeface="inherit"/>
              </a:rPr>
              <a:t>rising_edge</a:t>
            </a:r>
            <a:r>
              <a:rPr lang="en-US" sz="1400" b="1" dirty="0" smtClean="0">
                <a:solidFill>
                  <a:srgbClr val="404247"/>
                </a:solidFill>
                <a:latin typeface="inherit"/>
              </a:rPr>
              <a:t> </a:t>
            </a:r>
            <a:r>
              <a:rPr lang="en-US" sz="1400" dirty="0" smtClean="0">
                <a:solidFill>
                  <a:srgbClr val="444444"/>
                </a:solidFill>
                <a:latin typeface="inherit"/>
              </a:rPr>
              <a:t>( </a:t>
            </a:r>
            <a:r>
              <a:rPr lang="en-US" sz="1400" dirty="0" err="1" smtClean="0">
                <a:solidFill>
                  <a:srgbClr val="000000"/>
                </a:solidFill>
                <a:latin typeface="inherit"/>
              </a:rPr>
              <a:t>i_clk</a:t>
            </a:r>
            <a:r>
              <a:rPr lang="en-US" sz="14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400" dirty="0" smtClean="0">
                <a:solidFill>
                  <a:srgbClr val="444444"/>
                </a:solidFill>
                <a:latin typeface="inherit"/>
              </a:rPr>
              <a:t>))</a:t>
            </a:r>
            <a:r>
              <a:rPr lang="en-US" sz="14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400" b="1" dirty="0">
                <a:solidFill>
                  <a:srgbClr val="066DA1"/>
                </a:solidFill>
                <a:latin typeface="inherit"/>
              </a:rPr>
              <a:t>then</a:t>
            </a:r>
            <a:endParaRPr lang="en-US" sz="1400" dirty="0">
              <a:solidFill>
                <a:srgbClr val="000000"/>
              </a:solidFill>
              <a:latin typeface="Source Code Pro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404247"/>
                </a:solidFill>
                <a:latin typeface="inherit"/>
              </a:rPr>
              <a:t>If </a:t>
            </a:r>
            <a:r>
              <a:rPr lang="en-US" sz="1400" dirty="0" smtClean="0">
                <a:solidFill>
                  <a:srgbClr val="444444"/>
                </a:solidFill>
                <a:latin typeface="inherit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inherit"/>
              </a:rPr>
              <a:t>o_valid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400" dirty="0">
                <a:solidFill>
                  <a:srgbClr val="2D47E6"/>
                </a:solidFill>
                <a:latin typeface="inherit"/>
              </a:rPr>
              <a:t>'1'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400" b="1" dirty="0">
                <a:solidFill>
                  <a:srgbClr val="066DA1"/>
                </a:solidFill>
                <a:latin typeface="inherit"/>
              </a:rPr>
              <a:t>then</a:t>
            </a:r>
            <a:endParaRPr lang="en-US" sz="1400" dirty="0">
              <a:solidFill>
                <a:srgbClr val="000000"/>
              </a:solidFill>
              <a:latin typeface="Source Code Pro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404247"/>
                </a:solidFill>
                <a:latin typeface="inherit"/>
              </a:rPr>
              <a:t>  Write </a:t>
            </a:r>
            <a:r>
              <a:rPr lang="en-US" sz="1400" dirty="0" smtClean="0">
                <a:solidFill>
                  <a:srgbClr val="444444"/>
                </a:solidFill>
                <a:latin typeface="inherit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row</a:t>
            </a:r>
            <a:r>
              <a:rPr lang="en-US" sz="1400" dirty="0" smtClean="0">
                <a:solidFill>
                  <a:srgbClr val="000000"/>
                </a:solidFill>
                <a:latin typeface="inherit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inherit"/>
              </a:rPr>
              <a:t>o_add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, right, </a:t>
            </a:r>
            <a:r>
              <a:rPr lang="en-US" sz="1400" dirty="0">
                <a:solidFill>
                  <a:srgbClr val="D53AA9"/>
                </a:solidFill>
                <a:latin typeface="inherit"/>
              </a:rPr>
              <a:t>15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;</a:t>
            </a:r>
            <a:endParaRPr lang="en-US" sz="1400" dirty="0">
              <a:solidFill>
                <a:srgbClr val="000000"/>
              </a:solidFill>
              <a:latin typeface="Source Code Pro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404247"/>
                </a:solidFill>
                <a:latin typeface="inherit"/>
              </a:rPr>
              <a:t>  Write </a:t>
            </a:r>
            <a:r>
              <a:rPr lang="en-US" sz="1400" dirty="0" smtClean="0">
                <a:solidFill>
                  <a:srgbClr val="444444"/>
                </a:solidFill>
                <a:latin typeface="inherit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inherit"/>
              </a:rPr>
              <a:t>row, </a:t>
            </a:r>
            <a:r>
              <a:rPr lang="en-US" sz="1400" b="1" dirty="0" err="1" smtClean="0">
                <a:solidFill>
                  <a:srgbClr val="404247"/>
                </a:solidFill>
                <a:latin typeface="inherit"/>
              </a:rPr>
              <a:t>to_integer</a:t>
            </a:r>
            <a:r>
              <a:rPr lang="en-US" sz="1400" dirty="0" smtClean="0">
                <a:solidFill>
                  <a:srgbClr val="444444"/>
                </a:solidFill>
                <a:latin typeface="inherit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inherit"/>
              </a:rPr>
              <a:t>o_add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, right, </a:t>
            </a:r>
            <a:r>
              <a:rPr lang="en-US" sz="1400" dirty="0">
                <a:solidFill>
                  <a:srgbClr val="D53AA9"/>
                </a:solidFill>
                <a:latin typeface="inherit"/>
              </a:rPr>
              <a:t>15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;</a:t>
            </a:r>
            <a:endParaRPr lang="en-US" sz="1400" dirty="0">
              <a:solidFill>
                <a:srgbClr val="000000"/>
              </a:solidFill>
              <a:latin typeface="Source Code Pro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404247"/>
                </a:solidFill>
                <a:latin typeface="inherit"/>
              </a:rPr>
              <a:t>  </a:t>
            </a:r>
            <a:r>
              <a:rPr lang="en-US" sz="1400" b="1" dirty="0" err="1" smtClean="0">
                <a:solidFill>
                  <a:srgbClr val="404247"/>
                </a:solidFill>
                <a:latin typeface="inherit"/>
              </a:rPr>
              <a:t>Hwrite</a:t>
            </a:r>
            <a:r>
              <a:rPr lang="en-US" sz="1400" b="1" dirty="0" smtClean="0">
                <a:solidFill>
                  <a:srgbClr val="404247"/>
                </a:solidFill>
                <a:latin typeface="inherit"/>
              </a:rPr>
              <a:t> </a:t>
            </a:r>
            <a:r>
              <a:rPr lang="en-US" sz="1400" dirty="0" smtClean="0">
                <a:solidFill>
                  <a:srgbClr val="444444"/>
                </a:solidFill>
                <a:latin typeface="inherit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row</a:t>
            </a:r>
            <a:r>
              <a:rPr lang="en-US" sz="1400" dirty="0" smtClean="0">
                <a:solidFill>
                  <a:srgbClr val="000000"/>
                </a:solidFill>
                <a:latin typeface="inherit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inherit"/>
              </a:rPr>
              <a:t>o_add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, right, </a:t>
            </a:r>
            <a:r>
              <a:rPr lang="en-US" sz="1400" dirty="0">
                <a:solidFill>
                  <a:srgbClr val="D53AA9"/>
                </a:solidFill>
                <a:latin typeface="inherit"/>
              </a:rPr>
              <a:t>15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;</a:t>
            </a:r>
            <a:endParaRPr lang="en-US" sz="1400" dirty="0">
              <a:solidFill>
                <a:srgbClr val="000000"/>
              </a:solidFill>
              <a:latin typeface="Source Code Pro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404247"/>
                </a:solidFill>
                <a:latin typeface="inherit"/>
              </a:rPr>
              <a:t>  </a:t>
            </a:r>
            <a:r>
              <a:rPr lang="en-US" sz="1400" b="1" dirty="0" err="1" smtClean="0">
                <a:solidFill>
                  <a:srgbClr val="404247"/>
                </a:solidFill>
                <a:latin typeface="inherit"/>
              </a:rPr>
              <a:t>Hwrite</a:t>
            </a:r>
            <a:r>
              <a:rPr lang="en-US" sz="1400" b="1" dirty="0" smtClean="0">
                <a:solidFill>
                  <a:srgbClr val="404247"/>
                </a:solidFill>
                <a:latin typeface="inherit"/>
              </a:rPr>
              <a:t> </a:t>
            </a:r>
            <a:r>
              <a:rPr lang="en-US" sz="1400" dirty="0" smtClean="0">
                <a:solidFill>
                  <a:srgbClr val="444444"/>
                </a:solidFill>
                <a:latin typeface="inherit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row</a:t>
            </a:r>
            <a:r>
              <a:rPr lang="en-US" sz="1400" dirty="0" smtClean="0">
                <a:solidFill>
                  <a:srgbClr val="000000"/>
                </a:solidFill>
                <a:latin typeface="inherit"/>
              </a:rPr>
              <a:t>, </a:t>
            </a:r>
            <a:r>
              <a:rPr lang="en-US" sz="1400" dirty="0" smtClean="0">
                <a:solidFill>
                  <a:srgbClr val="2D47E6"/>
                </a:solidFill>
                <a:latin typeface="inherit"/>
              </a:rPr>
              <a:t>"</a:t>
            </a:r>
            <a:r>
              <a:rPr lang="en-US" sz="1400" dirty="0">
                <a:solidFill>
                  <a:srgbClr val="2D47E6"/>
                </a:solidFill>
                <a:latin typeface="inherit"/>
              </a:rPr>
              <a:t>00000000"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o_add, right, </a:t>
            </a:r>
            <a:r>
              <a:rPr lang="en-US" sz="1400" dirty="0">
                <a:solidFill>
                  <a:srgbClr val="D53AA9"/>
                </a:solidFill>
                <a:latin typeface="inherit"/>
              </a:rPr>
              <a:t>15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;</a:t>
            </a:r>
            <a:endParaRPr lang="en-US" sz="1400" dirty="0">
              <a:solidFill>
                <a:srgbClr val="000000"/>
              </a:solidFill>
              <a:latin typeface="Source Code Pro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404247"/>
                </a:solidFill>
                <a:latin typeface="inherit"/>
              </a:rPr>
              <a:t> </a:t>
            </a:r>
            <a:r>
              <a:rPr lang="en-US" sz="1400" b="1" dirty="0" err="1" smtClean="0">
                <a:solidFill>
                  <a:srgbClr val="404247"/>
                </a:solidFill>
                <a:latin typeface="inherit"/>
              </a:rPr>
              <a:t>Writeline</a:t>
            </a:r>
            <a:r>
              <a:rPr lang="en-US" sz="1400" b="1" dirty="0" smtClean="0">
                <a:solidFill>
                  <a:srgbClr val="404247"/>
                </a:solidFill>
                <a:latin typeface="inherit"/>
              </a:rPr>
              <a:t> </a:t>
            </a:r>
            <a:r>
              <a:rPr lang="en-US" sz="1400" dirty="0" smtClean="0">
                <a:solidFill>
                  <a:srgbClr val="444444"/>
                </a:solidFill>
                <a:latin typeface="inherit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inherit"/>
              </a:rPr>
              <a:t>test_vector</a:t>
            </a:r>
            <a:r>
              <a:rPr lang="en-US" sz="1400" dirty="0" smtClean="0">
                <a:solidFill>
                  <a:srgbClr val="000000"/>
                </a:solidFill>
                <a:latin typeface="inherit"/>
              </a:rPr>
              <a:t>, row</a:t>
            </a:r>
            <a:r>
              <a:rPr lang="en-US" sz="1400" dirty="0">
                <a:solidFill>
                  <a:srgbClr val="444444"/>
                </a:solidFill>
                <a:latin typeface="inherit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;</a:t>
            </a:r>
            <a:endParaRPr lang="en-US" sz="1400" dirty="0">
              <a:solidFill>
                <a:srgbClr val="000000"/>
              </a:solidFill>
              <a:latin typeface="Source Code Pro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66DA1"/>
                </a:solidFill>
                <a:latin typeface="inherit"/>
              </a:rPr>
              <a:t>end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400" b="1" dirty="0">
                <a:solidFill>
                  <a:srgbClr val="066DA1"/>
                </a:solidFill>
                <a:latin typeface="inherit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;</a:t>
            </a:r>
            <a:endParaRPr lang="en-US" sz="1400" dirty="0">
              <a:solidFill>
                <a:srgbClr val="000000"/>
              </a:solidFill>
              <a:latin typeface="Source Code Pro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66DA1"/>
                </a:solidFill>
                <a:latin typeface="inherit"/>
              </a:rPr>
              <a:t>end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400" b="1" dirty="0">
                <a:solidFill>
                  <a:srgbClr val="066DA1"/>
                </a:solidFill>
                <a:latin typeface="inherit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;</a:t>
            </a:r>
            <a:endParaRPr lang="en-US" sz="1400" dirty="0">
              <a:solidFill>
                <a:srgbClr val="000000"/>
              </a:solidFill>
              <a:latin typeface="Source Code Pro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66DA1"/>
                </a:solidFill>
                <a:latin typeface="inherit"/>
              </a:rPr>
              <a:t>end</a:t>
            </a:r>
            <a:r>
              <a:rPr lang="en-US" sz="14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400" b="1" dirty="0" smtClean="0">
                <a:solidFill>
                  <a:srgbClr val="066DA1"/>
                </a:solidFill>
                <a:latin typeface="inherit"/>
              </a:rPr>
              <a:t>process</a:t>
            </a:r>
            <a:r>
              <a:rPr lang="en-US" sz="1400" dirty="0" smtClean="0">
                <a:solidFill>
                  <a:srgbClr val="000000"/>
                </a:solidFill>
                <a:latin typeface="inherit"/>
              </a:rPr>
              <a:t>;</a:t>
            </a:r>
            <a:endParaRPr lang="en-US" sz="1400" dirty="0">
              <a:solidFill>
                <a:srgbClr val="000000"/>
              </a:solidFill>
              <a:latin typeface="Source Code Pro"/>
            </a:endParaRP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953000"/>
            <a:ext cx="8305800" cy="14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41727"/>
          </a:xfrm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reading </a:t>
            </a:r>
            <a:r>
              <a:rPr lang="en-US" sz="1050" b="1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process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  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file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 </a:t>
            </a: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infile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    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</a:rPr>
              <a:t>text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is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in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</a:t>
            </a:r>
            <a:r>
              <a:rPr lang="en-US" sz="1050" b="1" dirty="0">
                <a:solidFill>
                  <a:srgbClr val="7F007F"/>
                </a:solidFill>
                <a:latin typeface="Courier New" panose="02070309020205020404" pitchFamily="49" charset="0"/>
              </a:rPr>
              <a:t>"1.txt"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 </a:t>
            </a: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--declare input file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  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variable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inline    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</a:rPr>
              <a:t>line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--line number declaration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  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variable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dataread1    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</a:rPr>
              <a:t>real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begin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wait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until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clock 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=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'</a:t>
            </a:r>
            <a:r>
              <a:rPr lang="en-US" sz="1050" b="1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'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and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clock</a:t>
            </a:r>
            <a:r>
              <a:rPr lang="en-US" sz="105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'event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if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not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endfile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infile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))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then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 </a:t>
            </a: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--checking the "END OF FILE" is not reached.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readline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infile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, inline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     </a:t>
            </a: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--reading a line from the file.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</a:t>
            </a: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--reading the data from the line and putting it in a real type variable.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read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inline, dataread1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dataread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&lt;=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dataread1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 </a:t>
            </a: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--put the value available in variable in a signal.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else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endoffile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&lt;=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'</a:t>
            </a:r>
            <a:r>
              <a:rPr lang="en-US" sz="1050" b="1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'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        </a:t>
            </a: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--set signal to tell end of file read file is reached.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end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if</a:t>
            </a:r>
            <a:r>
              <a:rPr lang="en-US" sz="1050" b="1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end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process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reading</a:t>
            </a:r>
            <a:r>
              <a:rPr lang="en-US" sz="1050" b="1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--write process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writing </a:t>
            </a:r>
            <a:r>
              <a:rPr lang="en-US" sz="1050" b="1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process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  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file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    </a:t>
            </a: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outfile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  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</a:rPr>
              <a:t>text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is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out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7F007F"/>
                </a:solidFill>
                <a:latin typeface="Courier New" panose="02070309020205020404" pitchFamily="49" charset="0"/>
              </a:rPr>
              <a:t>"2.txt"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</a:t>
            </a: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--declare output file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  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variable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outline  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: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FF"/>
                </a:solidFill>
                <a:latin typeface="Courier New" panose="02070309020205020404" pitchFamily="49" charset="0"/>
              </a:rPr>
              <a:t>line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 </a:t>
            </a: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--line number declaration  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begin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wait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until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clock 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=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'</a:t>
            </a:r>
            <a:r>
              <a:rPr lang="en-US" sz="1050" b="1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'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and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clock</a:t>
            </a:r>
            <a:r>
              <a:rPr lang="en-US" sz="105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'event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if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endoffile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=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'</a:t>
            </a:r>
            <a:r>
              <a:rPr lang="en-US" sz="1050" b="1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'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)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then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  </a:t>
            </a: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--if the file end is not reached.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--write(</a:t>
            </a:r>
            <a:r>
              <a:rPr lang="en-US" sz="105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linenumber,value</a:t>
            </a: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(real type),justified(side),field(width),digits(natural));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write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outline, </a:t>
            </a: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dataread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, right, </a:t>
            </a:r>
            <a:r>
              <a:rPr lang="en-US" sz="1050" b="1" dirty="0">
                <a:solidFill>
                  <a:srgbClr val="FF0000"/>
                </a:solidFill>
                <a:latin typeface="Courier New" panose="02070309020205020404" pitchFamily="49" charset="0"/>
              </a:rPr>
              <a:t>16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, </a:t>
            </a:r>
            <a:r>
              <a:rPr lang="en-US" sz="1050" b="1" dirty="0">
                <a:solidFill>
                  <a:srgbClr val="FF0000"/>
                </a:solidFill>
                <a:latin typeface="Courier New" panose="02070309020205020404" pitchFamily="49" charset="0"/>
              </a:rPr>
              <a:t>12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8000"/>
                </a:solidFill>
                <a:latin typeface="Courier New" panose="02070309020205020404" pitchFamily="49" charset="0"/>
              </a:rPr>
              <a:t>-- write line to external file.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writeline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(</a:t>
            </a: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outfile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, outline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);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linenumber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&lt;=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 err="1">
                <a:solidFill>
                  <a:srgbClr val="0000BB"/>
                </a:solidFill>
                <a:latin typeface="Courier New" panose="02070309020205020404" pitchFamily="49" charset="0"/>
              </a:rPr>
              <a:t>linenumber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 + </a:t>
            </a:r>
            <a:r>
              <a:rPr lang="en-US" sz="1050" b="1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else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null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end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if</a:t>
            </a:r>
            <a:r>
              <a:rPr lang="en-US" sz="1050" b="1" dirty="0" smtClean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end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</a:t>
            </a: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process</a:t>
            </a:r>
            <a:r>
              <a:rPr lang="en-US" sz="1050" b="1" dirty="0">
                <a:solidFill>
                  <a:srgbClr val="0000BB"/>
                </a:solidFill>
                <a:latin typeface="Courier New" panose="02070309020205020404" pitchFamily="49" charset="0"/>
              </a:rPr>
              <a:t> writing</a:t>
            </a:r>
            <a:r>
              <a:rPr lang="en-US" sz="1050" b="1" dirty="0">
                <a:solidFill>
                  <a:srgbClr val="000066"/>
                </a:solidFill>
                <a:latin typeface="Courier New" panose="02070309020205020404" pitchFamily="49" charset="0"/>
              </a:rPr>
              <a:t>;</a:t>
            </a:r>
            <a:endParaRPr lang="en-US" sz="105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b="1" smtClean="0"/>
              <a:t>Mumma Radar Laboratory                                                             Comprehensive VHDL</a:t>
            </a:r>
            <a:endParaRPr lang="es-ES" alt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5184647"/>
            <a:ext cx="56578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File Open Status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79001"/>
            <a:ext cx="8229600" cy="52455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1601208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7F756A0-C4F2-4F48-AAF8-68417F14DD99}" vid="{8093471C-389C-4A43-8DD0-E4142F3F4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7302</TotalTime>
  <Words>210</Words>
  <Application>Microsoft Office PowerPoint</Application>
  <PresentationFormat>On-screen Show (4:3)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Cambria</vt:lpstr>
      <vt:lpstr>Courier New</vt:lpstr>
      <vt:lpstr>inherit</vt:lpstr>
      <vt:lpstr>Source Code Pro</vt:lpstr>
      <vt:lpstr>Times New Roman</vt:lpstr>
      <vt:lpstr>Wingdings</vt:lpstr>
      <vt:lpstr>Diseño predeterminado</vt:lpstr>
      <vt:lpstr>Comprehensive VHDL  Hamdi Abdelbagi Phone: (937) 830-7761  Email: abdelbagih1@udayton.edu </vt:lpstr>
      <vt:lpstr>Text-Based Testbenches </vt:lpstr>
      <vt:lpstr>Assertions </vt:lpstr>
      <vt:lpstr>Assertion Example </vt:lpstr>
      <vt:lpstr>Severity Level </vt:lpstr>
      <vt:lpstr>Opening and Closing Files </vt:lpstr>
      <vt:lpstr>More Example </vt:lpstr>
      <vt:lpstr>More Example </vt:lpstr>
      <vt:lpstr>Testing the File Open Status </vt:lpstr>
      <vt:lpstr>Converting Values to Text Strings</vt:lpstr>
      <vt:lpstr>Text Conversion Functions </vt:lpstr>
      <vt:lpstr>Initializing Memories with TEXTIO </vt:lpstr>
      <vt:lpstr>Foreign Bodies or “FLI”  or “VHPI”</vt:lpstr>
      <vt:lpstr>Uses OF The Foreign Bodies 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Something</dc:title>
  <dc:creator>Lorenzo Lo Monte</dc:creator>
  <cp:lastModifiedBy>Hamdi</cp:lastModifiedBy>
  <cp:revision>219</cp:revision>
  <dcterms:created xsi:type="dcterms:W3CDTF">2015-06-04T17:07:32Z</dcterms:created>
  <dcterms:modified xsi:type="dcterms:W3CDTF">2016-11-06T23:14:02Z</dcterms:modified>
</cp:coreProperties>
</file>